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313" r:id="rId2"/>
    <p:sldId id="309" r:id="rId3"/>
    <p:sldId id="260" r:id="rId4"/>
    <p:sldId id="258" r:id="rId5"/>
    <p:sldId id="312" r:id="rId6"/>
    <p:sldId id="310" r:id="rId7"/>
    <p:sldId id="315" r:id="rId8"/>
    <p:sldId id="316" r:id="rId9"/>
    <p:sldId id="317" r:id="rId10"/>
    <p:sldId id="318" r:id="rId11"/>
    <p:sldId id="319" r:id="rId12"/>
    <p:sldId id="323" r:id="rId13"/>
    <p:sldId id="320" r:id="rId14"/>
    <p:sldId id="321" r:id="rId15"/>
    <p:sldId id="322" r:id="rId16"/>
    <p:sldId id="324" r:id="rId17"/>
    <p:sldId id="325" r:id="rId18"/>
    <p:sldId id="326" r:id="rId19"/>
    <p:sldId id="288" r:id="rId20"/>
  </p:sldIdLst>
  <p:sldSz cx="9144000" cy="5143500" type="screen16x9"/>
  <p:notesSz cx="6858000" cy="9144000"/>
  <p:embeddedFontLs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  <a:srgbClr val="FF9966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0794432"/>
        <c:axId val="280794976"/>
      </c:barChart>
      <c:catAx>
        <c:axId val="28079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0794976"/>
        <c:crosses val="autoZero"/>
        <c:auto val="1"/>
        <c:lblAlgn val="ctr"/>
        <c:lblOffset val="100"/>
        <c:noMultiLvlLbl val="0"/>
      </c:catAx>
      <c:valAx>
        <c:axId val="28079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079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3894422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Sinh viên thực hiện:  </a:t>
            </a:r>
            <a:r>
              <a:rPr lang="en-US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Phạm </a:t>
            </a:r>
            <a:r>
              <a:rPr lang="en-US" sz="1600" dirty="0" err="1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Quang</a:t>
            </a:r>
            <a:r>
              <a:rPr lang="en-US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 Huy</a:t>
            </a:r>
            <a:endParaRPr lang="vi-VN" sz="1600" dirty="0" smtClean="0">
              <a:solidFill>
                <a:schemeClr val="accent6">
                  <a:lumMod val="65000"/>
                  <a:lumOff val="35000"/>
                </a:schemeClr>
              </a:solidFill>
              <a:latin typeface="+mn-lt"/>
            </a:endParaRPr>
          </a:p>
          <a:p>
            <a:pPr marL="0" indent="0">
              <a:buFont typeface="Arial"/>
              <a:buNone/>
            </a:pPr>
            <a:r>
              <a:rPr lang="vi-VN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Người hướng dẫn:</a:t>
            </a:r>
            <a:r>
              <a:rPr lang="en-US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    </a:t>
            </a:r>
            <a:r>
              <a:rPr lang="vi-VN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TS. Đặng Thành Trung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6" name="Picture 15" descr="LogoVN">
            <a:extLst>
              <a:ext uri="{FF2B5EF4-FFF2-40B4-BE49-F238E27FC236}">
                <a16:creationId xmlns:a16="http://schemas.microsoft.com/office/drawing/2014/main" xmlns="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:a16="http://schemas.microsoft.com/office/drawing/2014/main" xmlns="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A63B30-F1C6-457B-8708-12A6F0447711}"/>
              </a:ext>
            </a:extLst>
          </p:cNvPr>
          <p:cNvSpPr txBox="1"/>
          <p:nvPr/>
        </p:nvSpPr>
        <p:spPr>
          <a:xfrm>
            <a:off x="650897" y="1209191"/>
            <a:ext cx="81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u="sng" dirty="0" smtClean="0">
                <a:latin typeface="+mj-lt"/>
              </a:rPr>
              <a:t>BÁO CÁO NGHIÊN CỨU KHOA HỌC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52588" y="2259884"/>
            <a:ext cx="79793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ỨNG DỤNG AI TRONG NHẬN DIỆN CẢM XÚC SINH VIÊN THỜI GIAN THỰC </a:t>
            </a:r>
          </a:p>
          <a:p>
            <a:pPr algn="ctr"/>
            <a:r>
              <a:rPr lang="en-US" sz="2800" b="1" dirty="0" smtClean="0"/>
              <a:t>TRONG LỚP HỌC TRỰC TUYẾN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4170654" y="180243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ĐỀ TÀI:</a:t>
            </a: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7"/>
              </a:buBlip>
            </a:pPr>
            <a:r>
              <a:rPr lang="en-US" sz="1800" dirty="0" err="1">
                <a:latin typeface="+mj-lt"/>
                <a:ea typeface="Calibri" panose="020F0502020204030204" pitchFamily="34" charset="0"/>
              </a:rPr>
              <a:t>C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huẩn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hoá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ảnh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khuôn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mặt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đầu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vào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trước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khi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tiến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hành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nhận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diện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: </a:t>
            </a:r>
            <a:endParaRPr lang="en-US" sz="18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49897" y="1592389"/>
            <a:ext cx="6675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ea typeface="Calibri" panose="020F0502020204030204" pitchFamily="34" charset="0"/>
              </a:rPr>
              <a:t>Nâng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cấp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(</a:t>
            </a:r>
            <a:r>
              <a:rPr lang="en-US" sz="1800" dirty="0" err="1">
                <a:ea typeface="Calibri" panose="020F0502020204030204" pitchFamily="34" charset="0"/>
              </a:rPr>
              <a:t>dựa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cân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bằng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histogram)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ea typeface="Calibri" panose="020F0502020204030204" pitchFamily="34" charset="0"/>
              </a:rPr>
              <a:t>Giảm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nhiễu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Gaussian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ea typeface="Calibri" panose="020F0502020204030204" pitchFamily="34" charset="0"/>
              </a:rPr>
              <a:t>Thay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đổi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kích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thước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ảnh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15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652516" y="1748633"/>
            <a:ext cx="530426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645659" y="340664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734079" y="204616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941704" y="1742618"/>
            <a:ext cx="530426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941107" y="341265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1037844" y="20516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413347" y="4036298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715328" y="403048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1252094" y="1742618"/>
            <a:ext cx="468045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963500" y="4090643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302586" y="204791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521964" y="1748634"/>
            <a:ext cx="467737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1265371" y="4124041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510895" y="275180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607164" y="20516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200" name="Group 199"/>
          <p:cNvGrpSpPr/>
          <p:nvPr/>
        </p:nvGrpSpPr>
        <p:grpSpPr>
          <a:xfrm>
            <a:off x="1855101" y="1805972"/>
            <a:ext cx="617047" cy="1891666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201" name="Rectangle 200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2" name="Parallelogram 201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4" name="Parallelogram 203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05" name="Straight Connector 204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7" name="TextBox 206"/>
          <p:cNvSpPr txBox="1"/>
          <p:nvPr/>
        </p:nvSpPr>
        <p:spPr>
          <a:xfrm>
            <a:off x="1848245" y="3325801"/>
            <a:ext cx="390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936665" y="1965319"/>
            <a:ext cx="390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209" name="Group 208"/>
          <p:cNvGrpSpPr/>
          <p:nvPr/>
        </p:nvGrpSpPr>
        <p:grpSpPr>
          <a:xfrm>
            <a:off x="2144289" y="1799957"/>
            <a:ext cx="617047" cy="1891666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210" name="Rectangle 20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1" name="Parallelogram 21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3" name="Parallelogram 21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4" name="Straight Connector 21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6" name="TextBox 215"/>
          <p:cNvSpPr txBox="1"/>
          <p:nvPr/>
        </p:nvSpPr>
        <p:spPr>
          <a:xfrm>
            <a:off x="2143693" y="3331817"/>
            <a:ext cx="390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2240430" y="1970759"/>
            <a:ext cx="390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218" name="TextBox 217"/>
          <p:cNvSpPr txBox="1"/>
          <p:nvPr/>
        </p:nvSpPr>
        <p:spPr>
          <a:xfrm rot="16200000">
            <a:off x="1568475" y="3863725"/>
            <a:ext cx="735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219" name="TextBox 218"/>
          <p:cNvSpPr txBox="1"/>
          <p:nvPr/>
        </p:nvSpPr>
        <p:spPr>
          <a:xfrm rot="16200000">
            <a:off x="1867533" y="3860819"/>
            <a:ext cx="7416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2454680" y="1800419"/>
            <a:ext cx="544479" cy="1897219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221" name="Rectangle 220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2" name="Parallelogram 221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4" name="Parallelogram 223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25" name="Straight Connector 224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7" name="TextBox 226"/>
          <p:cNvSpPr txBox="1"/>
          <p:nvPr/>
        </p:nvSpPr>
        <p:spPr>
          <a:xfrm rot="16200000">
            <a:off x="2151249" y="3965771"/>
            <a:ext cx="7916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228" name="TextBox 227"/>
          <p:cNvSpPr txBox="1"/>
          <p:nvPr/>
        </p:nvSpPr>
        <p:spPr>
          <a:xfrm>
            <a:off x="2505172" y="1967071"/>
            <a:ext cx="390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229" name="Group 228"/>
          <p:cNvGrpSpPr/>
          <p:nvPr/>
        </p:nvGrpSpPr>
        <p:grpSpPr>
          <a:xfrm>
            <a:off x="2724550" y="1805387"/>
            <a:ext cx="544121" cy="188463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230" name="Rectangle 22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1" name="Parallelogram 23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3" name="Parallelogram 23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34" name="Straight Connector 23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6" name="TextBox 235"/>
          <p:cNvSpPr txBox="1"/>
          <p:nvPr/>
        </p:nvSpPr>
        <p:spPr>
          <a:xfrm rot="16200000">
            <a:off x="2455097" y="3986852"/>
            <a:ext cx="81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237" name="TextBox 236"/>
          <p:cNvSpPr txBox="1"/>
          <p:nvPr/>
        </p:nvSpPr>
        <p:spPr>
          <a:xfrm>
            <a:off x="2713480" y="2670964"/>
            <a:ext cx="4330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809750" y="1970759"/>
            <a:ext cx="3901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239" name="Group 238"/>
          <p:cNvGrpSpPr/>
          <p:nvPr/>
        </p:nvGrpSpPr>
        <p:grpSpPr>
          <a:xfrm>
            <a:off x="3126992" y="1987011"/>
            <a:ext cx="605584" cy="1612776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240" name="Rectangle 23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1" name="Parallelogram 24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3" name="Parallelogram 24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44" name="Straight Connector 24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6" name="TextBox 245"/>
          <p:cNvSpPr txBox="1"/>
          <p:nvPr/>
        </p:nvSpPr>
        <p:spPr>
          <a:xfrm>
            <a:off x="3120135" y="3265694"/>
            <a:ext cx="382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3261238" y="2033922"/>
            <a:ext cx="382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248" name="Group 247"/>
          <p:cNvGrpSpPr/>
          <p:nvPr/>
        </p:nvGrpSpPr>
        <p:grpSpPr>
          <a:xfrm>
            <a:off x="3416180" y="1980996"/>
            <a:ext cx="605584" cy="1612776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249" name="Rectangle 24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0" name="Parallelogram 24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2" name="Parallelogram 25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53" name="Straight Connector 25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5" name="TextBox 254"/>
          <p:cNvSpPr txBox="1"/>
          <p:nvPr/>
        </p:nvSpPr>
        <p:spPr>
          <a:xfrm>
            <a:off x="3415583" y="3271710"/>
            <a:ext cx="382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3555915" y="2039081"/>
            <a:ext cx="382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257" name="TextBox 256"/>
          <p:cNvSpPr txBox="1"/>
          <p:nvPr/>
        </p:nvSpPr>
        <p:spPr>
          <a:xfrm rot="16200000">
            <a:off x="2886381" y="3756588"/>
            <a:ext cx="674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4</a:t>
            </a:r>
            <a:endParaRPr lang="en-US" sz="1050" dirty="0"/>
          </a:p>
        </p:txBody>
      </p:sp>
      <p:sp>
        <p:nvSpPr>
          <p:cNvPr id="258" name="TextBox 257"/>
          <p:cNvSpPr txBox="1"/>
          <p:nvPr/>
        </p:nvSpPr>
        <p:spPr>
          <a:xfrm rot="16200000">
            <a:off x="3198568" y="3756244"/>
            <a:ext cx="68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/>
              <a:t>5</a:t>
            </a:r>
            <a:endParaRPr lang="en-US" sz="1050" dirty="0"/>
          </a:p>
        </p:txBody>
      </p:sp>
      <p:grpSp>
        <p:nvGrpSpPr>
          <p:cNvPr id="259" name="Group 258"/>
          <p:cNvGrpSpPr/>
          <p:nvPr/>
        </p:nvGrpSpPr>
        <p:grpSpPr>
          <a:xfrm>
            <a:off x="3726570" y="1982277"/>
            <a:ext cx="534363" cy="1617510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260" name="Rectangle 25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1" name="Parallelogram 26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3" name="Parallelogram 26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64" name="Straight Connector 26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6" name="TextBox 265"/>
          <p:cNvSpPr txBox="1"/>
          <p:nvPr/>
        </p:nvSpPr>
        <p:spPr>
          <a:xfrm rot="16200000">
            <a:off x="3430269" y="3813919"/>
            <a:ext cx="8354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267" name="TextBox 266"/>
          <p:cNvSpPr txBox="1"/>
          <p:nvPr/>
        </p:nvSpPr>
        <p:spPr>
          <a:xfrm>
            <a:off x="3851909" y="2037480"/>
            <a:ext cx="382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268" name="Group 267"/>
          <p:cNvGrpSpPr/>
          <p:nvPr/>
        </p:nvGrpSpPr>
        <p:grpSpPr>
          <a:xfrm>
            <a:off x="3996441" y="1985389"/>
            <a:ext cx="534012" cy="1606780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269" name="Rectangle 26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0" name="Parallelogram 26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2" name="Parallelogram 27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3" name="Straight Connector 27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5" name="TextBox 274"/>
          <p:cNvSpPr txBox="1"/>
          <p:nvPr/>
        </p:nvSpPr>
        <p:spPr>
          <a:xfrm rot="16200000">
            <a:off x="3726126" y="3847939"/>
            <a:ext cx="8103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276" name="TextBox 275"/>
          <p:cNvSpPr txBox="1"/>
          <p:nvPr/>
        </p:nvSpPr>
        <p:spPr>
          <a:xfrm>
            <a:off x="3985371" y="2610857"/>
            <a:ext cx="424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4145751" y="2039108"/>
            <a:ext cx="382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278" name="Group 277"/>
          <p:cNvGrpSpPr/>
          <p:nvPr/>
        </p:nvGrpSpPr>
        <p:grpSpPr>
          <a:xfrm>
            <a:off x="4422752" y="2065110"/>
            <a:ext cx="516375" cy="14713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279" name="Rectangle 27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0" name="Parallelogram 27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2" name="Parallelogram 28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83" name="Straight Connector 28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5" name="TextBox 284"/>
          <p:cNvSpPr txBox="1"/>
          <p:nvPr/>
        </p:nvSpPr>
        <p:spPr>
          <a:xfrm>
            <a:off x="4415895" y="3216717"/>
            <a:ext cx="375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4570326" y="2046160"/>
            <a:ext cx="3911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287" name="Group 286"/>
          <p:cNvGrpSpPr/>
          <p:nvPr/>
        </p:nvGrpSpPr>
        <p:grpSpPr>
          <a:xfrm>
            <a:off x="4711940" y="2059095"/>
            <a:ext cx="516375" cy="14713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288" name="Rectangle 28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9" name="Parallelogram 2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1" name="Parallelogram 2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92" name="Straight Connector 29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4" name="TextBox 293"/>
          <p:cNvSpPr txBox="1"/>
          <p:nvPr/>
        </p:nvSpPr>
        <p:spPr>
          <a:xfrm>
            <a:off x="4711343" y="3222733"/>
            <a:ext cx="361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4854366" y="2052650"/>
            <a:ext cx="3919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296" name="TextBox 295"/>
          <p:cNvSpPr txBox="1"/>
          <p:nvPr/>
        </p:nvSpPr>
        <p:spPr>
          <a:xfrm rot="16200000">
            <a:off x="4175787" y="3637896"/>
            <a:ext cx="7713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6</a:t>
            </a:r>
            <a:endParaRPr lang="en-US" sz="1050" dirty="0"/>
          </a:p>
        </p:txBody>
      </p:sp>
      <p:sp>
        <p:nvSpPr>
          <p:cNvPr id="297" name="TextBox 296"/>
          <p:cNvSpPr txBox="1"/>
          <p:nvPr/>
        </p:nvSpPr>
        <p:spPr>
          <a:xfrm rot="16200000">
            <a:off x="4432892" y="3633201"/>
            <a:ext cx="777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7</a:t>
            </a:r>
            <a:endParaRPr lang="en-US" sz="1050" dirty="0"/>
          </a:p>
        </p:txBody>
      </p:sp>
      <p:grpSp>
        <p:nvGrpSpPr>
          <p:cNvPr id="298" name="Group 297"/>
          <p:cNvGrpSpPr/>
          <p:nvPr/>
        </p:nvGrpSpPr>
        <p:grpSpPr>
          <a:xfrm>
            <a:off x="5022330" y="2060791"/>
            <a:ext cx="455647" cy="1475691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299" name="Rectangle 29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0" name="Parallelogram 29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2" name="Parallelogram 30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3" name="Straight Connector 30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5" name="TextBox 304"/>
          <p:cNvSpPr txBox="1"/>
          <p:nvPr/>
        </p:nvSpPr>
        <p:spPr>
          <a:xfrm rot="16200000">
            <a:off x="4704770" y="3760324"/>
            <a:ext cx="799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4</a:t>
            </a:r>
            <a:endParaRPr lang="en-US" sz="1050" dirty="0"/>
          </a:p>
        </p:txBody>
      </p:sp>
      <p:sp>
        <p:nvSpPr>
          <p:cNvPr id="306" name="TextBox 305"/>
          <p:cNvSpPr txBox="1"/>
          <p:nvPr/>
        </p:nvSpPr>
        <p:spPr>
          <a:xfrm>
            <a:off x="5137982" y="2055195"/>
            <a:ext cx="3412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307" name="Group 306"/>
          <p:cNvGrpSpPr/>
          <p:nvPr/>
        </p:nvGrpSpPr>
        <p:grpSpPr>
          <a:xfrm>
            <a:off x="5292200" y="2062962"/>
            <a:ext cx="455347" cy="1465902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308" name="Rectangle 30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9" name="Parallelogram 30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1" name="Parallelogram 31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12" name="Straight Connector 31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4" name="TextBox 313"/>
          <p:cNvSpPr txBox="1"/>
          <p:nvPr/>
        </p:nvSpPr>
        <p:spPr>
          <a:xfrm rot="16200000">
            <a:off x="5022027" y="3795585"/>
            <a:ext cx="772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4</a:t>
            </a:r>
            <a:endParaRPr lang="en-US" sz="1050" dirty="0"/>
          </a:p>
        </p:txBody>
      </p:sp>
      <p:sp>
        <p:nvSpPr>
          <p:cNvPr id="315" name="TextBox 314"/>
          <p:cNvSpPr txBox="1"/>
          <p:nvPr/>
        </p:nvSpPr>
        <p:spPr>
          <a:xfrm>
            <a:off x="5281131" y="2561880"/>
            <a:ext cx="4632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5414811" y="2059000"/>
            <a:ext cx="4231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8" y="1341170"/>
            <a:ext cx="6483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FER2013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 smtClean="0"/>
              <a:t>xúc</a:t>
            </a:r>
            <a:endParaRPr lang="en-US" sz="1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1082997" y="2119069"/>
            <a:ext cx="64830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64678"/>
              </p:ext>
            </p:extLst>
          </p:nvPr>
        </p:nvGraphicFramePr>
        <p:xfrm>
          <a:off x="1082997" y="3256453"/>
          <a:ext cx="7204392" cy="731520"/>
        </p:xfrm>
        <a:graphic>
          <a:graphicData uri="http://schemas.openxmlformats.org/drawingml/2006/table">
            <a:tbl>
              <a:tblPr firstRow="1" firstCol="1" bandRow="1">
                <a:tableStyleId>{A4AF6916-0F3B-4CF1-A1B0-B51CF2DF3C57}</a:tableStyleId>
              </a:tblPr>
              <a:tblGrid>
                <a:gridCol w="1081302"/>
                <a:gridCol w="1407782"/>
                <a:gridCol w="1353258"/>
                <a:gridCol w="1080871"/>
                <a:gridCol w="1080023"/>
                <a:gridCol w="1201156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CSDL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Tổng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Bộ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huấn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luyện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Bộ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kiểm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thử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Kích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thước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lượng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trạng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thái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FER2013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32298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28709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3589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48x48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13802" y="485334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895469"/>
              </p:ext>
            </p:extLst>
          </p:nvPr>
        </p:nvGraphicFramePr>
        <p:xfrm>
          <a:off x="681180" y="2992453"/>
          <a:ext cx="8091454" cy="1219200"/>
        </p:xfrm>
        <a:graphic>
          <a:graphicData uri="http://schemas.openxmlformats.org/drawingml/2006/table">
            <a:tbl>
              <a:tblPr firstRow="1" firstCol="1" bandRow="1">
                <a:tableStyleId>{A4AF6916-0F3B-4CF1-A1B0-B51CF2DF3C57}</a:tableStyleId>
              </a:tblPr>
              <a:tblGrid>
                <a:gridCol w="2696852"/>
                <a:gridCol w="2696852"/>
                <a:gridCol w="2697750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CPU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GPU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TPU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Intel(R) Xeon(R) CPU @ 2.30 GHz </a:t>
                      </a:r>
                      <a:r>
                        <a:rPr lang="en-US" sz="1600" dirty="0" err="1">
                          <a:effectLst/>
                        </a:rPr>
                        <a:t>và</a:t>
                      </a:r>
                      <a:r>
                        <a:rPr lang="en-US" sz="1600" dirty="0">
                          <a:effectLst/>
                        </a:rPr>
                        <a:t>  13GB RAM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Tesla K80 12GB, GDDR5 </a:t>
                      </a:r>
                      <a:r>
                        <a:rPr lang="en-US" sz="1600" dirty="0" err="1">
                          <a:effectLst/>
                        </a:rPr>
                        <a:t>VRAM,Intel</a:t>
                      </a:r>
                      <a:r>
                        <a:rPr lang="en-US" sz="1600" dirty="0">
                          <a:effectLst/>
                        </a:rPr>
                        <a:t>(R) Xeon(R) CPU @ 2.20 GHz </a:t>
                      </a:r>
                      <a:r>
                        <a:rPr lang="en-US" sz="1600" dirty="0" err="1">
                          <a:effectLst/>
                        </a:rPr>
                        <a:t>và</a:t>
                      </a:r>
                      <a:r>
                        <a:rPr lang="en-US" sz="1600" dirty="0">
                          <a:effectLst/>
                        </a:rPr>
                        <a:t>  13GB RAM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TPU Cloud, Intel(R) Xeon(R) CPU @ 2.30 GHz </a:t>
                      </a:r>
                      <a:r>
                        <a:rPr lang="en-US" sz="1600" dirty="0" err="1">
                          <a:effectLst/>
                        </a:rPr>
                        <a:t>và</a:t>
                      </a:r>
                      <a:r>
                        <a:rPr lang="en-US" sz="1600" dirty="0">
                          <a:effectLst/>
                        </a:rPr>
                        <a:t>  13GB RAM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82998" y="1272829"/>
            <a:ext cx="6483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Ngôn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ngữ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lập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trình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: Python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82997" y="1734140"/>
            <a:ext cx="6483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Môi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chạy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trên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Colaboratory</a:t>
            </a:r>
            <a:r>
              <a:rPr lang="en-US" sz="1800" dirty="0">
                <a:ea typeface="Calibri" panose="020F0502020204030204" pitchFamily="34" charset="0"/>
              </a:rPr>
              <a:t> (Google </a:t>
            </a:r>
            <a:r>
              <a:rPr lang="en-US" sz="1800" dirty="0" err="1">
                <a:ea typeface="Calibri" panose="020F0502020204030204" pitchFamily="34" charset="0"/>
              </a:rPr>
              <a:t>Colab</a:t>
            </a:r>
            <a:r>
              <a:rPr lang="en-US" sz="1800" dirty="0" smtClean="0">
                <a:ea typeface="Calibri" panose="020F0502020204030204" pitchFamily="34" charset="0"/>
              </a:rPr>
              <a:t>)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cấu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hình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phần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cứng</a:t>
            </a:r>
            <a:r>
              <a:rPr lang="en-US" sz="1800" dirty="0" smtClean="0">
                <a:ea typeface="Calibri" panose="020F0502020204030204" pitchFamily="34" charset="0"/>
              </a:rPr>
              <a:t>: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700646"/>
              </p:ext>
            </p:extLst>
          </p:nvPr>
        </p:nvGraphicFramePr>
        <p:xfrm>
          <a:off x="1082998" y="2439876"/>
          <a:ext cx="7204390" cy="975360"/>
        </p:xfrm>
        <a:graphic>
          <a:graphicData uri="http://schemas.openxmlformats.org/drawingml/2006/table">
            <a:tbl>
              <a:tblPr firstRow="1" firstCol="1" bandRow="1">
                <a:tableStyleId>{A4AF6916-0F3B-4CF1-A1B0-B51CF2DF3C57}</a:tableStyleId>
              </a:tblPr>
              <a:tblGrid>
                <a:gridCol w="1008939"/>
                <a:gridCol w="1401203"/>
                <a:gridCol w="1284007"/>
                <a:gridCol w="1178609"/>
                <a:gridCol w="1004209"/>
                <a:gridCol w="1327423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CSDL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lượng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tập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huấn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lượng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kiểm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thử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lượng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kết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quả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đúng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Tỷ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lệ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chính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xác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Thời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gian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trung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bình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en-US" sz="1600" dirty="0" err="1">
                          <a:effectLst/>
                        </a:rPr>
                        <a:t>ms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FER2013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28709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3589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3443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95,9%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56,76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585754"/>
            <a:ext cx="6510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bộ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dữ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liệu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kiểu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thử</a:t>
            </a:r>
            <a:r>
              <a:rPr lang="en-US" sz="1800" dirty="0" smtClean="0">
                <a:ea typeface="Calibri" panose="020F0502020204030204" pitchFamily="34" charset="0"/>
              </a:rPr>
              <a:t> FER2013 </a:t>
            </a:r>
            <a:r>
              <a:rPr lang="en-US" sz="1800" dirty="0" err="1" smtClean="0">
                <a:ea typeface="Calibri" panose="020F0502020204030204" pitchFamily="34" charset="0"/>
              </a:rPr>
              <a:t>và</a:t>
            </a:r>
            <a:r>
              <a:rPr lang="en-US" sz="1800" dirty="0" smtClean="0">
                <a:ea typeface="Calibri" panose="020F0502020204030204" pitchFamily="34" charset="0"/>
              </a:rPr>
              <a:t> CK Plus:</a:t>
            </a:r>
            <a:endParaRPr lang="en-US" sz="1800" dirty="0">
              <a:ea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tế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tại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một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số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lớp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học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tuyến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Khoa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công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nghệ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thông</a:t>
            </a:r>
            <a:r>
              <a:rPr lang="en-US" sz="1800" dirty="0" smtClean="0">
                <a:ea typeface="Calibri" panose="020F0502020204030204" pitchFamily="34" charset="0"/>
              </a:rPr>
              <a:t> tin </a:t>
            </a:r>
            <a:r>
              <a:rPr lang="en-US" sz="1800" dirty="0" err="1" smtClean="0">
                <a:ea typeface="Calibri" panose="020F0502020204030204" pitchFamily="34" charset="0"/>
              </a:rPr>
              <a:t>Trường</a:t>
            </a:r>
            <a:r>
              <a:rPr lang="en-US" sz="1800" dirty="0" smtClean="0">
                <a:ea typeface="Calibri" panose="020F0502020204030204" pitchFamily="34" charset="0"/>
              </a:rPr>
              <a:t> ĐHSP </a:t>
            </a:r>
            <a:r>
              <a:rPr lang="en-US" sz="1800" dirty="0" err="1" smtClean="0">
                <a:ea typeface="Calibri" panose="020F0502020204030204" pitchFamily="34" charset="0"/>
              </a:rPr>
              <a:t>Hà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Nội</a:t>
            </a:r>
            <a:r>
              <a:rPr lang="en-US" sz="1800" dirty="0" smtClean="0">
                <a:ea typeface="Calibri" panose="020F0502020204030204" pitchFamily="34" charset="0"/>
              </a:rPr>
              <a:t>: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57585"/>
              </p:ext>
            </p:extLst>
          </p:nvPr>
        </p:nvGraphicFramePr>
        <p:xfrm>
          <a:off x="578899" y="2270189"/>
          <a:ext cx="7986199" cy="2184400"/>
        </p:xfrm>
        <a:graphic>
          <a:graphicData uri="http://schemas.openxmlformats.org/drawingml/2006/table">
            <a:tbl>
              <a:tblPr firstRow="1" firstCol="1" bandRow="1">
                <a:tableStyleId>{A4AF6916-0F3B-4CF1-A1B0-B51CF2DF3C57}</a:tableStyleId>
              </a:tblPr>
              <a:tblGrid>
                <a:gridCol w="1815645"/>
                <a:gridCol w="1118331"/>
                <a:gridCol w="1493301"/>
                <a:gridCol w="1381467"/>
                <a:gridCol w="940714"/>
                <a:gridCol w="123674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Tên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môn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lượng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sinh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viên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khuôn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mặt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phát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hiện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khuôn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mặt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gán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nhãn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Tỷ lệ nhận diện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Thời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gian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trung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bình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ms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Một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vấn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đề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xã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hội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của</a:t>
                      </a:r>
                      <a:r>
                        <a:rPr lang="en-US" sz="1400" dirty="0">
                          <a:effectLst/>
                        </a:rPr>
                        <a:t> CNTT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48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27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27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56,2%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1817.491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Phần mềm nhúng và di động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47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32%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1413.18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60,7%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1332.91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Hình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ảnh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ví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dụ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lớp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học</a:t>
            </a:r>
            <a:r>
              <a:rPr lang="en-US" sz="1800" dirty="0" smtClean="0">
                <a:ea typeface="Calibri" panose="020F0502020204030204" pitchFamily="34" charset="0"/>
              </a:rPr>
              <a:t> “</a:t>
            </a:r>
            <a:r>
              <a:rPr lang="en-US" sz="1800" dirty="0" err="1" smtClean="0">
                <a:ea typeface="Calibri" panose="020F0502020204030204" pitchFamily="34" charset="0"/>
              </a:rPr>
              <a:t>Một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số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vấn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đề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xã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hội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của</a:t>
            </a:r>
            <a:r>
              <a:rPr lang="en-US" sz="1800" dirty="0" smtClean="0">
                <a:ea typeface="Calibri" panose="020F0502020204030204" pitchFamily="34" charset="0"/>
              </a:rPr>
              <a:t> CNN”:</a:t>
            </a:r>
            <a:endParaRPr lang="en-US" sz="1800" dirty="0">
              <a:ea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3" y="2026152"/>
            <a:ext cx="3892445" cy="204817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42" y="2026152"/>
            <a:ext cx="3906163" cy="20481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19467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19467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Kết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quả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đầu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ra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ví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dụ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lớp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học</a:t>
            </a:r>
            <a:r>
              <a:rPr lang="en-US" sz="1800" dirty="0" smtClean="0">
                <a:ea typeface="Calibri" panose="020F0502020204030204" pitchFamily="34" charset="0"/>
              </a:rPr>
              <a:t> “</a:t>
            </a:r>
            <a:r>
              <a:rPr lang="en-US" sz="1800" dirty="0" err="1" smtClean="0">
                <a:ea typeface="Calibri" panose="020F0502020204030204" pitchFamily="34" charset="0"/>
              </a:rPr>
              <a:t>Một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số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vấn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đề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xã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hội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của</a:t>
            </a:r>
            <a:r>
              <a:rPr lang="en-US" sz="1800" dirty="0" smtClean="0">
                <a:ea typeface="Calibri" panose="020F0502020204030204" pitchFamily="34" charset="0"/>
              </a:rPr>
              <a:t> CNN”: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668697288"/>
              </p:ext>
            </p:extLst>
          </p:nvPr>
        </p:nvGraphicFramePr>
        <p:xfrm>
          <a:off x="656354" y="1943047"/>
          <a:ext cx="4387510" cy="278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694162815"/>
              </p:ext>
            </p:extLst>
          </p:nvPr>
        </p:nvGraphicFramePr>
        <p:xfrm>
          <a:off x="5043864" y="1943047"/>
          <a:ext cx="3444246" cy="28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51223" y="1446745"/>
            <a:ext cx="7136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200"/>
              </a:spcBef>
              <a:spcAft>
                <a:spcPts val="200"/>
              </a:spcAft>
              <a:buBlip>
                <a:blip r:embed="rId3"/>
              </a:buBlip>
            </a:pP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nơron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chập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90%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 smtClean="0"/>
              <a:t>Phát</a:t>
            </a:r>
            <a:r>
              <a:rPr lang="en-US" sz="1800" dirty="0" smtClean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 smtClean="0"/>
              <a:t>quả</a:t>
            </a:r>
            <a:r>
              <a:rPr lang="en-US" sz="1800" dirty="0" smtClean="0"/>
              <a:t> 59 </a:t>
            </a:r>
            <a:r>
              <a:rPr lang="en-US" sz="1800" dirty="0" err="1" smtClean="0"/>
              <a:t>trong</a:t>
            </a:r>
            <a:r>
              <a:rPr lang="en-US" sz="1800" dirty="0" smtClean="0"/>
              <a:t> </a:t>
            </a:r>
            <a:r>
              <a:rPr lang="en-US" sz="1800" dirty="0" err="1" smtClean="0"/>
              <a:t>tổng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123 </a:t>
            </a:r>
            <a:r>
              <a:rPr lang="en-US" sz="1800" dirty="0" err="1" smtClean="0"/>
              <a:t>sinh</a:t>
            </a:r>
            <a:r>
              <a:rPr lang="en-US" sz="1800" dirty="0" smtClean="0"/>
              <a:t> </a:t>
            </a:r>
            <a:r>
              <a:rPr lang="en-US" sz="1800" dirty="0" err="1" smtClean="0"/>
              <a:t>viên</a:t>
            </a:r>
            <a:r>
              <a:rPr lang="en-US" sz="1800" dirty="0" smtClean="0"/>
              <a:t> </a:t>
            </a:r>
            <a:r>
              <a:rPr lang="en-US" sz="1800" dirty="0" err="1" smtClean="0"/>
              <a:t>tham</a:t>
            </a:r>
            <a:r>
              <a:rPr lang="en-US" sz="1800" dirty="0" smtClean="0"/>
              <a:t> </a:t>
            </a:r>
            <a:r>
              <a:rPr lang="en-US" sz="1800" dirty="0" err="1" smtClean="0"/>
              <a:t>gia</a:t>
            </a:r>
            <a:r>
              <a:rPr lang="en-US" sz="1800" dirty="0" smtClean="0"/>
              <a:t> 3 </a:t>
            </a:r>
            <a:r>
              <a:rPr lang="en-US" sz="1800" dirty="0" err="1" smtClean="0"/>
              <a:t>lớp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</a:t>
            </a:r>
            <a:r>
              <a:rPr lang="en-US" sz="1800" dirty="0" err="1" smtClean="0"/>
              <a:t>thực</a:t>
            </a:r>
            <a:r>
              <a:rPr lang="en-US" sz="1800" dirty="0" smtClean="0"/>
              <a:t> </a:t>
            </a:r>
            <a:r>
              <a:rPr lang="en-US" sz="1800" dirty="0" err="1" smtClean="0"/>
              <a:t>tế</a:t>
            </a:r>
            <a:endParaRPr lang="en-US" sz="1800" dirty="0" smtClean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1222" y="2844387"/>
            <a:ext cx="7136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200"/>
              </a:spcBef>
              <a:spcAft>
                <a:spcPts val="200"/>
              </a:spcAft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đào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latin typeface="+mj-lt"/>
              </a:rPr>
              <a:t>TRÂN TRỌNG CẢM ƠN THẦY CÔ VÀ CÁC BẠN</a:t>
            </a:r>
            <a:endParaRPr sz="4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Câu</a:t>
            </a: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hỏi</a:t>
            </a: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và</a:t>
            </a: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thảo</a:t>
            </a: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Nội dung trình bày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Giới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thiệu</a:t>
            </a:r>
            <a:endParaRPr lang="en-US" sz="2400" b="1" dirty="0" smtClean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Phương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đề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xuất</a:t>
            </a:r>
            <a:endParaRPr lang="en-US" sz="2400" b="1" dirty="0" smtClean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quả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nghiệm</a:t>
            </a:r>
            <a:endParaRPr lang="en-US" sz="2400" b="1" dirty="0" smtClean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luận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hướng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triển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“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Giáo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dục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trực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tuyến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là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một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phương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pháp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tốt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nhất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trong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hoàn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cảnh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dịch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bệnh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nghiêm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trọng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”</a:t>
            </a:r>
            <a:endParaRPr sz="2200" i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98709"/>
            <a:ext cx="7900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latin typeface="Arial(body)"/>
              </a:rPr>
              <a:t>Ứng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dụng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liên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quan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đến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vấn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đề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biểu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cảm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trên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khuôn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mặt</a:t>
            </a:r>
            <a:r>
              <a:rPr lang="en-US" sz="1800" dirty="0" smtClean="0">
                <a:latin typeface="Arial(body)"/>
              </a:rPr>
              <a:t>: </a:t>
            </a:r>
            <a:r>
              <a:rPr lang="en-US" sz="1800" dirty="0" err="1" smtClean="0">
                <a:latin typeface="Arial(body)"/>
              </a:rPr>
              <a:t>quản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lý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sức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khỏe</a:t>
            </a:r>
            <a:r>
              <a:rPr lang="en-US" sz="1800" dirty="0" smtClean="0">
                <a:latin typeface="Arial(body)"/>
              </a:rPr>
              <a:t>, </a:t>
            </a:r>
            <a:r>
              <a:rPr lang="en-US" sz="1800" dirty="0" err="1" smtClean="0">
                <a:latin typeface="Arial(body)"/>
              </a:rPr>
              <a:t>hỗ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trợ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lái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xe</a:t>
            </a:r>
            <a:r>
              <a:rPr lang="en-US" sz="1800" dirty="0" smtClean="0">
                <a:latin typeface="Arial(body)"/>
              </a:rPr>
              <a:t>, …</a:t>
            </a:r>
          </a:p>
          <a:p>
            <a:endParaRPr lang="en-US" sz="1800" dirty="0" smtClean="0">
              <a:latin typeface="Arial(body)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Arial(body)"/>
              </a:rPr>
              <a:t>Ekman </a:t>
            </a:r>
            <a:r>
              <a:rPr lang="en-US" sz="1800" dirty="0" err="1">
                <a:latin typeface="Arial(body)"/>
              </a:rPr>
              <a:t>và</a:t>
            </a:r>
            <a:r>
              <a:rPr lang="en-US" sz="1800" dirty="0">
                <a:latin typeface="Arial(body)"/>
              </a:rPr>
              <a:t> Friesen </a:t>
            </a:r>
            <a:r>
              <a:rPr lang="en-US" sz="1800" dirty="0" err="1" smtClean="0">
                <a:latin typeface="Arial(body)"/>
              </a:rPr>
              <a:t>chỉ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ra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rằng</a:t>
            </a:r>
            <a:r>
              <a:rPr lang="en-US" sz="1800" dirty="0" smtClean="0">
                <a:latin typeface="Arial(body)"/>
              </a:rPr>
              <a:t>: con </a:t>
            </a:r>
            <a:r>
              <a:rPr lang="en-US" sz="1800" dirty="0" err="1">
                <a:latin typeface="Arial(body)"/>
              </a:rPr>
              <a:t>người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nhận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thức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được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sáu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loại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cảm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xúc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cơ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bản</a:t>
            </a:r>
            <a:r>
              <a:rPr lang="en-US" sz="1800" dirty="0" smtClean="0">
                <a:latin typeface="Arial(body)"/>
              </a:rPr>
              <a:t>: </a:t>
            </a:r>
            <a:r>
              <a:rPr lang="en-US" sz="1800" dirty="0" err="1">
                <a:latin typeface="Arial(body)"/>
              </a:rPr>
              <a:t>giận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dữ</a:t>
            </a:r>
            <a:r>
              <a:rPr lang="en-US" sz="1800" dirty="0">
                <a:latin typeface="Arial(body)"/>
              </a:rPr>
              <a:t>, </a:t>
            </a:r>
            <a:r>
              <a:rPr lang="en-US" sz="1800" dirty="0" err="1">
                <a:latin typeface="Arial(body)"/>
              </a:rPr>
              <a:t>ghê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tởm</a:t>
            </a:r>
            <a:r>
              <a:rPr lang="en-US" sz="1800" dirty="0">
                <a:latin typeface="Arial(body)"/>
              </a:rPr>
              <a:t>, </a:t>
            </a:r>
            <a:r>
              <a:rPr lang="en-US" sz="1800" dirty="0" err="1">
                <a:latin typeface="Arial(body)"/>
              </a:rPr>
              <a:t>sợ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hãi</a:t>
            </a:r>
            <a:r>
              <a:rPr lang="en-US" sz="1800" dirty="0">
                <a:latin typeface="Arial(body)"/>
              </a:rPr>
              <a:t>, </a:t>
            </a:r>
            <a:r>
              <a:rPr lang="en-US" sz="1800" dirty="0" err="1">
                <a:latin typeface="Arial(body)"/>
              </a:rPr>
              <a:t>vui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vẻ</a:t>
            </a:r>
            <a:r>
              <a:rPr lang="en-US" sz="1800" dirty="0">
                <a:latin typeface="Arial(body)"/>
              </a:rPr>
              <a:t>, </a:t>
            </a:r>
            <a:r>
              <a:rPr lang="en-US" sz="1800" dirty="0" err="1">
                <a:latin typeface="Arial(body)"/>
              </a:rPr>
              <a:t>buồn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bã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và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ngạc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nhiên</a:t>
            </a:r>
            <a:r>
              <a:rPr lang="en-US" sz="1800" dirty="0" smtClean="0">
                <a:latin typeface="Arial(body)"/>
              </a:rPr>
              <a:t>.</a:t>
            </a:r>
            <a:endParaRPr lang="en-US" sz="1800" dirty="0">
              <a:latin typeface="Arial(body)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03" y="3021459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12" y="4259882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13225" y="1198709"/>
            <a:ext cx="4289081" cy="122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1800" dirty="0" err="1"/>
              <a:t>N</a:t>
            </a:r>
            <a:r>
              <a:rPr lang="en-US" sz="1800" dirty="0" err="1" smtClean="0"/>
              <a:t>hiều</a:t>
            </a:r>
            <a:r>
              <a:rPr lang="en-US" sz="1800" dirty="0" smtClean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 smtClean="0"/>
              <a:t>khuôn</a:t>
            </a:r>
            <a:r>
              <a:rPr lang="en-US" sz="1800" dirty="0" smtClean="0"/>
              <a:t> </a:t>
            </a:r>
            <a:r>
              <a:rPr lang="en-US" sz="1800" dirty="0" err="1" smtClean="0"/>
              <a:t>mặt</a:t>
            </a:r>
            <a:r>
              <a:rPr lang="en-US" sz="1800" dirty="0" smtClean="0"/>
              <a:t> </a:t>
            </a:r>
            <a:r>
              <a:rPr lang="en-US" sz="1800" dirty="0" err="1" smtClean="0"/>
              <a:t>nhờ</a:t>
            </a:r>
            <a:r>
              <a:rPr lang="en-US" sz="1800" dirty="0" smtClean="0"/>
              <a:t> </a:t>
            </a:r>
            <a:r>
              <a:rPr lang="en-US" sz="1800" dirty="0" err="1" smtClean="0"/>
              <a:t>sự</a:t>
            </a:r>
            <a:r>
              <a:rPr lang="en-US" sz="1800" dirty="0" smtClean="0"/>
              <a:t> </a:t>
            </a:r>
            <a:r>
              <a:rPr lang="en-US" sz="1800" dirty="0" err="1" smtClean="0"/>
              <a:t>phát</a:t>
            </a:r>
            <a:r>
              <a:rPr lang="en-US" sz="1800" dirty="0" smtClean="0"/>
              <a:t> </a:t>
            </a:r>
            <a:r>
              <a:rPr lang="en-US" sz="1800" dirty="0" err="1" smtClean="0"/>
              <a:t>triển</a:t>
            </a:r>
            <a:r>
              <a:rPr lang="en-US" sz="1800" dirty="0" smtClean="0"/>
              <a:t> </a:t>
            </a:r>
            <a:r>
              <a:rPr lang="en-US" sz="1800" dirty="0" err="1" smtClean="0"/>
              <a:t>của</a:t>
            </a:r>
            <a:r>
              <a:rPr lang="en-US" sz="1800" dirty="0" smtClean="0"/>
              <a:t> </a:t>
            </a:r>
            <a:r>
              <a:rPr lang="en-US" sz="1800" dirty="0" err="1" smtClean="0"/>
              <a:t>trí</a:t>
            </a:r>
            <a:r>
              <a:rPr lang="en-US" sz="1800" dirty="0" smtClean="0"/>
              <a:t> </a:t>
            </a:r>
            <a:r>
              <a:rPr lang="en-US" sz="1800" dirty="0" err="1" smtClean="0"/>
              <a:t>tuệ</a:t>
            </a:r>
            <a:r>
              <a:rPr lang="en-US" sz="1800" dirty="0" smtClean="0"/>
              <a:t> </a:t>
            </a:r>
            <a:r>
              <a:rPr lang="en-US" sz="1800" dirty="0" err="1" smtClean="0"/>
              <a:t>nhân</a:t>
            </a:r>
            <a:r>
              <a:rPr lang="en-US" sz="1800" dirty="0" smtClean="0"/>
              <a:t> </a:t>
            </a:r>
            <a:r>
              <a:rPr lang="en-US" sz="1800" dirty="0" err="1" smtClean="0"/>
              <a:t>tạo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</a:t>
            </a:r>
            <a:r>
              <a:rPr lang="en-US" sz="1800" dirty="0" err="1" smtClean="0"/>
              <a:t>sâu</a:t>
            </a:r>
            <a:endParaRPr lang="en-US" sz="18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713225" y="2670116"/>
            <a:ext cx="4542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1800" dirty="0" err="1" smtClean="0"/>
              <a:t>Mô</a:t>
            </a:r>
            <a:r>
              <a:rPr lang="en-US" sz="1800" dirty="0" smtClean="0"/>
              <a:t> </a:t>
            </a:r>
            <a:r>
              <a:rPr lang="en-US" sz="1800" dirty="0" err="1" smtClean="0"/>
              <a:t>hình</a:t>
            </a:r>
            <a:r>
              <a:rPr lang="en-US" sz="1800" dirty="0" smtClean="0"/>
              <a:t> </a:t>
            </a:r>
            <a:r>
              <a:rPr lang="en-US" sz="1800" dirty="0" err="1" smtClean="0"/>
              <a:t>dựa</a:t>
            </a:r>
            <a:r>
              <a:rPr lang="en-US" sz="1800" dirty="0" smtClean="0"/>
              <a:t> </a:t>
            </a:r>
            <a:r>
              <a:rPr lang="en-US" sz="1800" dirty="0" err="1" smtClean="0"/>
              <a:t>trên</a:t>
            </a:r>
            <a:r>
              <a:rPr lang="en-US" sz="1800" dirty="0" smtClean="0"/>
              <a:t> </a:t>
            </a:r>
            <a:r>
              <a:rPr lang="en-US" sz="1800" dirty="0" err="1" smtClean="0"/>
              <a:t>cấu</a:t>
            </a:r>
            <a:r>
              <a:rPr lang="en-US" sz="1800" dirty="0" smtClean="0"/>
              <a:t> </a:t>
            </a:r>
            <a:r>
              <a:rPr lang="en-US" sz="1800" dirty="0" err="1"/>
              <a:t>trúc</a:t>
            </a:r>
            <a:r>
              <a:rPr lang="en-US" sz="1800" dirty="0"/>
              <a:t> Convolution Neural </a:t>
            </a:r>
            <a:r>
              <a:rPr lang="en-US" sz="1800" dirty="0" smtClean="0"/>
              <a:t>Network (CNN) </a:t>
            </a:r>
            <a:r>
              <a:rPr lang="en-US" sz="1800" dirty="0" err="1" smtClean="0"/>
              <a:t>đạt</a:t>
            </a:r>
            <a:r>
              <a:rPr lang="en-US" sz="1800" dirty="0" smtClean="0"/>
              <a:t>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quả</a:t>
            </a:r>
            <a:r>
              <a:rPr lang="en-US" sz="1800" dirty="0" smtClean="0"/>
              <a:t> </a:t>
            </a:r>
            <a:r>
              <a:rPr lang="en-US" sz="1800" dirty="0" err="1" smtClean="0"/>
              <a:t>tốt</a:t>
            </a:r>
            <a:r>
              <a:rPr lang="en-US" sz="1800" dirty="0"/>
              <a:t> </a:t>
            </a:r>
            <a:r>
              <a:rPr lang="en-US" sz="1800" dirty="0" err="1" smtClean="0"/>
              <a:t>trong</a:t>
            </a:r>
            <a:r>
              <a:rPr lang="en-US" sz="1800" dirty="0" smtClean="0"/>
              <a:t> </a:t>
            </a:r>
            <a:r>
              <a:rPr lang="en-US" sz="1800" dirty="0" err="1" smtClean="0"/>
              <a:t>nhận</a:t>
            </a:r>
            <a:r>
              <a:rPr lang="en-US" sz="1800" dirty="0" smtClean="0"/>
              <a:t> </a:t>
            </a:r>
            <a:r>
              <a:rPr lang="en-US" sz="1800" dirty="0" err="1" smtClean="0"/>
              <a:t>diện</a:t>
            </a:r>
            <a:r>
              <a:rPr lang="en-US" sz="1800" dirty="0" smtClean="0"/>
              <a:t> </a:t>
            </a:r>
            <a:r>
              <a:rPr lang="en-US" sz="1800" dirty="0" err="1" smtClean="0"/>
              <a:t>cảm</a:t>
            </a:r>
            <a:r>
              <a:rPr lang="en-US" sz="1800" dirty="0" smtClean="0"/>
              <a:t> </a:t>
            </a:r>
            <a:r>
              <a:rPr lang="en-US" sz="1800" dirty="0" err="1" smtClean="0"/>
              <a:t>xúc</a:t>
            </a:r>
            <a:r>
              <a:rPr lang="en-US" sz="1800" dirty="0" smtClean="0"/>
              <a:t> </a:t>
            </a:r>
            <a:r>
              <a:rPr lang="en-US" sz="1800" dirty="0" err="1" smtClean="0"/>
              <a:t>khuôn</a:t>
            </a:r>
            <a:r>
              <a:rPr lang="en-US" sz="1800" dirty="0" smtClean="0"/>
              <a:t> </a:t>
            </a:r>
            <a:r>
              <a:rPr lang="en-US" sz="1800" dirty="0" err="1" smtClean="0"/>
              <a:t>mặt</a:t>
            </a:r>
            <a:endParaRPr lang="en-US" sz="1800" dirty="0">
              <a:latin typeface="Arial(body)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20036" y="3558425"/>
            <a:ext cx="2681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Mô</a:t>
            </a:r>
            <a:r>
              <a:rPr lang="en-US" i="1" dirty="0" smtClean="0"/>
              <a:t> </a:t>
            </a:r>
            <a:r>
              <a:rPr lang="en-US" i="1" dirty="0" err="1" smtClean="0"/>
              <a:t>hình</a:t>
            </a:r>
            <a:r>
              <a:rPr lang="en-US" i="1" dirty="0" smtClean="0"/>
              <a:t> </a:t>
            </a:r>
            <a:r>
              <a:rPr lang="en-US" i="1" dirty="0" err="1" smtClean="0"/>
              <a:t>mạng</a:t>
            </a:r>
            <a:r>
              <a:rPr lang="en-US" i="1" dirty="0" smtClean="0"/>
              <a:t> </a:t>
            </a:r>
            <a:r>
              <a:rPr lang="en-US" i="1" dirty="0" err="1" smtClean="0"/>
              <a:t>tích</a:t>
            </a:r>
            <a:r>
              <a:rPr lang="en-US" i="1" dirty="0" smtClean="0"/>
              <a:t> </a:t>
            </a:r>
            <a:r>
              <a:rPr lang="en-US" i="1" dirty="0" err="1" smtClean="0"/>
              <a:t>chập</a:t>
            </a:r>
            <a:r>
              <a:rPr lang="en-US" i="1" dirty="0" smtClean="0"/>
              <a:t> CNN</a:t>
            </a:r>
            <a:endParaRPr lang="en-US" i="1" dirty="0"/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879" y="1570739"/>
            <a:ext cx="3545767" cy="14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1800" dirty="0" err="1" smtClean="0"/>
              <a:t>Vấn</a:t>
            </a:r>
            <a:r>
              <a:rPr lang="en-US" sz="1800" dirty="0" smtClean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 smtClean="0"/>
              <a:t>thống</a:t>
            </a:r>
            <a:r>
              <a:rPr lang="en-US" sz="1800" dirty="0" smtClean="0"/>
              <a:t>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0519" y="2857781"/>
            <a:ext cx="4594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/>
              <a:t>c</a:t>
            </a:r>
            <a:r>
              <a:rPr lang="en-US" sz="1800" dirty="0" err="1" smtClean="0"/>
              <a:t>ó</a:t>
            </a:r>
            <a:r>
              <a:rPr lang="en-US" sz="1800" dirty="0" smtClean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cụ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chủ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 smtClean="0"/>
              <a:t>quan</a:t>
            </a:r>
            <a:r>
              <a:rPr lang="en-US" sz="1800" dirty="0"/>
              <a:t> </a:t>
            </a:r>
            <a:r>
              <a:rPr lang="en-US" sz="1800" dirty="0" err="1" smtClean="0"/>
              <a:t>nhằm</a:t>
            </a:r>
            <a:r>
              <a:rPr lang="en-US" sz="1800" dirty="0" smtClean="0"/>
              <a:t> </a:t>
            </a:r>
            <a:r>
              <a:rPr lang="en-US" sz="1800" dirty="0" err="1"/>
              <a:t>nâng</a:t>
            </a:r>
            <a:r>
              <a:rPr lang="en-US" sz="1800" dirty="0"/>
              <a:t> </a:t>
            </a:r>
            <a:r>
              <a:rPr lang="en-US" sz="1800" dirty="0" err="1"/>
              <a:t>cao</a:t>
            </a:r>
            <a:r>
              <a:rPr lang="en-US" sz="1800" dirty="0"/>
              <a:t> </a:t>
            </a:r>
            <a:r>
              <a:rPr lang="en-US" sz="1800" dirty="0" err="1"/>
              <a:t>chất</a:t>
            </a:r>
            <a:r>
              <a:rPr lang="en-US" sz="1800" dirty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giáo</a:t>
            </a:r>
            <a:r>
              <a:rPr lang="en-US" sz="1800" dirty="0" smtClean="0"/>
              <a:t> </a:t>
            </a:r>
            <a:r>
              <a:rPr lang="en-US" sz="1800" dirty="0" err="1" smtClean="0"/>
              <a:t>dục</a:t>
            </a:r>
            <a:r>
              <a:rPr lang="en-US" sz="1800" dirty="0" smtClean="0"/>
              <a:t> </a:t>
            </a:r>
            <a:r>
              <a:rPr lang="en-US" sz="1800" dirty="0" err="1" smtClean="0"/>
              <a:t>trực</a:t>
            </a:r>
            <a:r>
              <a:rPr lang="en-US" sz="1800" dirty="0" smtClean="0"/>
              <a:t> </a:t>
            </a:r>
            <a:r>
              <a:rPr lang="en-US" sz="1800" dirty="0" err="1" smtClean="0"/>
              <a:t>tuyến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3225" y="1928852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Ảnh</a:t>
            </a:r>
            <a:r>
              <a:rPr lang="en-US" sz="1600" dirty="0" smtClean="0"/>
              <a:t> </a:t>
            </a:r>
            <a:r>
              <a:rPr lang="en-US" sz="1600" dirty="0" err="1" smtClean="0"/>
              <a:t>đầu</a:t>
            </a:r>
            <a:r>
              <a:rPr lang="en-US" sz="1600" dirty="0" smtClean="0"/>
              <a:t> </a:t>
            </a:r>
            <a:r>
              <a:rPr lang="en-US" sz="1600" dirty="0" err="1" smtClean="0"/>
              <a:t>vào</a:t>
            </a:r>
            <a:endParaRPr lang="en-US" sz="1600" dirty="0"/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Phát</a:t>
            </a:r>
            <a:r>
              <a:rPr lang="en-US" sz="1600" dirty="0" smtClean="0"/>
              <a:t> </a:t>
            </a:r>
            <a:r>
              <a:rPr lang="en-US" sz="1600" dirty="0" err="1" smtClean="0"/>
              <a:t>hiện</a:t>
            </a:r>
            <a:r>
              <a:rPr lang="en-US" sz="1600" dirty="0" smtClean="0"/>
              <a:t> </a:t>
            </a:r>
            <a:r>
              <a:rPr lang="en-US" sz="1600" dirty="0" err="1" smtClean="0"/>
              <a:t>khuôn</a:t>
            </a:r>
            <a:r>
              <a:rPr lang="en-US" sz="1600" dirty="0" smtClean="0"/>
              <a:t> </a:t>
            </a:r>
            <a:r>
              <a:rPr lang="en-US" sz="1600" dirty="0" err="1" smtClean="0"/>
              <a:t>mặt</a:t>
            </a:r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Tiền</a:t>
            </a:r>
            <a:r>
              <a:rPr lang="en-US" sz="1600" dirty="0" smtClean="0"/>
              <a:t> </a:t>
            </a:r>
            <a:r>
              <a:rPr lang="en-US" sz="1600" dirty="0" err="1" smtClean="0"/>
              <a:t>xử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</a:t>
            </a:r>
            <a:r>
              <a:rPr lang="en-US" sz="1600" dirty="0" err="1" smtClean="0"/>
              <a:t>hình</a:t>
            </a:r>
            <a:r>
              <a:rPr lang="en-US" sz="1600" dirty="0" smtClean="0"/>
              <a:t> </a:t>
            </a:r>
            <a:r>
              <a:rPr lang="en-US" sz="1600" dirty="0" err="1" smtClean="0"/>
              <a:t>ảnh</a:t>
            </a:r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Nhận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r>
              <a:rPr lang="en-US" sz="1600" dirty="0" smtClean="0"/>
              <a:t> </a:t>
            </a:r>
            <a:r>
              <a:rPr lang="en-US" sz="1600" dirty="0" err="1" smtClean="0"/>
              <a:t>cảm</a:t>
            </a:r>
            <a:r>
              <a:rPr lang="en-US" sz="1600" dirty="0" smtClean="0"/>
              <a:t> </a:t>
            </a:r>
            <a:r>
              <a:rPr lang="en-US" sz="1600" dirty="0" err="1" smtClean="0"/>
              <a:t>xúc</a:t>
            </a:r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quả</a:t>
            </a:r>
            <a:r>
              <a:rPr lang="en-US" sz="1600" dirty="0" smtClean="0"/>
              <a:t> </a:t>
            </a:r>
            <a:r>
              <a:rPr lang="en-US" sz="1600" dirty="0" err="1" smtClean="0"/>
              <a:t>đầu</a:t>
            </a:r>
            <a:r>
              <a:rPr lang="en-US" sz="1600" dirty="0" smtClean="0"/>
              <a:t> </a:t>
            </a:r>
            <a:r>
              <a:rPr lang="en-US" sz="1600" dirty="0" err="1" smtClean="0"/>
              <a:t>ra</a:t>
            </a:r>
            <a:endParaRPr lang="en-US" sz="1600" dirty="0"/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40" y="2561905"/>
            <a:ext cx="2093561" cy="11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5750" y="1281445"/>
            <a:ext cx="8519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latin typeface="Arial(body)"/>
              </a:rPr>
              <a:t>Dựa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trên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nền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tảng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giáo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dục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trực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tuyến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kết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hợp</a:t>
            </a:r>
            <a:r>
              <a:rPr lang="en-US" sz="1800" dirty="0" smtClean="0">
                <a:latin typeface="Arial(body)"/>
              </a:rPr>
              <a:t> camera </a:t>
            </a:r>
            <a:r>
              <a:rPr lang="en-US" sz="1800" dirty="0" err="1" smtClean="0">
                <a:latin typeface="Arial(body)"/>
              </a:rPr>
              <a:t>tích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hợp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trên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thiết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bị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của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sinh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viên</a:t>
            </a:r>
            <a:r>
              <a:rPr lang="en-US" sz="1800" dirty="0" smtClean="0">
                <a:latin typeface="Arial(body)"/>
              </a:rPr>
              <a:t>, </a:t>
            </a:r>
            <a:r>
              <a:rPr lang="en-US" sz="1800" dirty="0" err="1" smtClean="0">
                <a:latin typeface="Arial(body)"/>
              </a:rPr>
              <a:t>hai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nền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tảng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học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trực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tuyến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phổ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biến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tại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trường</a:t>
            </a:r>
            <a:r>
              <a:rPr lang="en-US" sz="1800" dirty="0" smtClean="0">
                <a:latin typeface="Arial(body)"/>
              </a:rPr>
              <a:t> ĐH </a:t>
            </a:r>
            <a:r>
              <a:rPr lang="en-US" sz="1800" dirty="0" err="1" smtClean="0">
                <a:latin typeface="Arial(body)"/>
              </a:rPr>
              <a:t>Sư</a:t>
            </a:r>
            <a:r>
              <a:rPr lang="en-US" sz="1800" dirty="0" smtClean="0">
                <a:latin typeface="Arial(body)"/>
              </a:rPr>
              <a:t> phạm </a:t>
            </a:r>
            <a:r>
              <a:rPr lang="en-US" sz="1800" dirty="0" err="1" smtClean="0">
                <a:latin typeface="Arial(body)"/>
              </a:rPr>
              <a:t>Hà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Nội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là</a:t>
            </a:r>
            <a:r>
              <a:rPr lang="en-US" sz="1800" dirty="0" smtClean="0">
                <a:latin typeface="Arial(body)"/>
              </a:rPr>
              <a:t> Zoom </a:t>
            </a:r>
            <a:r>
              <a:rPr lang="en-US" sz="1800" dirty="0" err="1" smtClean="0">
                <a:latin typeface="Arial(body)"/>
              </a:rPr>
              <a:t>và</a:t>
            </a:r>
            <a:r>
              <a:rPr lang="en-US" sz="1800" dirty="0" smtClean="0">
                <a:latin typeface="Arial(body)"/>
              </a:rPr>
              <a:t> Google Meet</a:t>
            </a:r>
            <a:endParaRPr lang="en-US" sz="1800" dirty="0">
              <a:latin typeface="Arial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44913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44913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30893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30893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06728" y="347339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506727" y="347339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97" y="2316574"/>
            <a:ext cx="1255496" cy="12554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38" y="2290290"/>
            <a:ext cx="1281780" cy="1281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8" y="3683913"/>
            <a:ext cx="1677109" cy="9439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77106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n-US" sz="1800" dirty="0">
                <a:latin typeface="+mn-lt"/>
                <a:ea typeface="Calibri" panose="020F0502020204030204" pitchFamily="34" charset="0"/>
              </a:rPr>
              <a:t>P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hương </a:t>
            </a:r>
            <a:r>
              <a:rPr lang="vi-VN" sz="1800" dirty="0">
                <a:latin typeface="+mn-lt"/>
                <a:ea typeface="Calibri" panose="020F0502020204030204" pitchFamily="34" charset="0"/>
              </a:rPr>
              <a:t>pháp 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Haar-Cascade</a:t>
            </a:r>
            <a:r>
              <a:rPr lang="en-US" sz="1800" dirty="0" smtClean="0">
                <a:latin typeface="+mn-lt"/>
                <a:ea typeface="Calibri" panose="020F0502020204030204" pitchFamily="34" charset="0"/>
              </a:rPr>
              <a:t> 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ứng </a:t>
            </a:r>
            <a:r>
              <a:rPr lang="vi-VN" sz="1800" dirty="0">
                <a:latin typeface="+mn-lt"/>
                <a:ea typeface="Calibri" panose="020F0502020204030204" pitchFamily="34" charset="0"/>
              </a:rPr>
              <a:t>dụng dựa 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trê</a:t>
            </a:r>
            <a:r>
              <a:rPr lang="en-US" sz="1800" dirty="0" smtClean="0">
                <a:latin typeface="+mn-lt"/>
                <a:ea typeface="Calibri" panose="020F0502020204030204" pitchFamily="34" charset="0"/>
              </a:rPr>
              <a:t>n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 </a:t>
            </a:r>
            <a:r>
              <a:rPr lang="vi-VN" sz="1800" dirty="0">
                <a:latin typeface="+mn-lt"/>
                <a:ea typeface="Calibri" panose="020F0502020204030204" pitchFamily="34" charset="0"/>
              </a:rPr>
              <a:t>đặc trưng 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Haar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</a:rPr>
              <a:t>cho</a:t>
            </a:r>
            <a:r>
              <a:rPr lang="en-US" sz="1800" dirty="0" smtClean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phép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phát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hiện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các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khuôn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mặt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trong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ảnh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một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cách</a:t>
            </a:r>
            <a:r>
              <a:rPr lang="vi-VN" sz="1800" dirty="0">
                <a:latin typeface="+mn-lt"/>
                <a:ea typeface="Calibri" panose="020F0502020204030204" pitchFamily="34" charset="0"/>
              </a:rPr>
              <a:t> nhanh chóng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thời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gian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thực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và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không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phụ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thuộc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vào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vị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trí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hoặc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tỉ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lệ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ảnh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. </a:t>
            </a:r>
            <a:endParaRPr lang="en-US" sz="1800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997</Words>
  <Application>Microsoft Office PowerPoint</Application>
  <PresentationFormat>On-screen Show (16:9)</PresentationFormat>
  <Paragraphs>182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Montserrat</vt:lpstr>
      <vt:lpstr>Oswald</vt:lpstr>
      <vt:lpstr>Arial(body)</vt:lpstr>
      <vt:lpstr>Fira Sans Extra Condensed Medium</vt:lpstr>
      <vt:lpstr>Calibri</vt:lpstr>
      <vt:lpstr>Times New Roman</vt:lpstr>
      <vt:lpstr>Management Consulting Toolkit by Slidesgo</vt:lpstr>
      <vt:lpstr>PowerPoint Presentation</vt:lpstr>
      <vt:lpstr>Nội dung trình bày</vt:lpstr>
      <vt:lpstr>GIỚI THIỆU</vt:lpstr>
      <vt:lpstr>GIỚI THIỆU</vt:lpstr>
      <vt:lpstr>GIỚI THIỆU</vt:lpstr>
      <vt:lpstr>BÀI TOÁN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59</cp:revision>
  <dcterms:modified xsi:type="dcterms:W3CDTF">2022-04-07T17:29:17Z</dcterms:modified>
</cp:coreProperties>
</file>